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7" r:id="rId3"/>
    <p:sldId id="358" r:id="rId4"/>
    <p:sldId id="375" r:id="rId5"/>
    <p:sldId id="379" r:id="rId6"/>
    <p:sldId id="373" r:id="rId7"/>
    <p:sldId id="364" r:id="rId8"/>
    <p:sldId id="359" r:id="rId9"/>
    <p:sldId id="360" r:id="rId10"/>
    <p:sldId id="365" r:id="rId11"/>
    <p:sldId id="366" r:id="rId12"/>
    <p:sldId id="374" r:id="rId13"/>
    <p:sldId id="372" r:id="rId14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9E2"/>
    <a:srgbClr val="F27ABF"/>
    <a:srgbClr val="DE92D3"/>
    <a:srgbClr val="F260E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howGuides="1">
      <p:cViewPr varScale="1">
        <p:scale>
          <a:sx n="79" d="100"/>
          <a:sy n="79" d="100"/>
        </p:scale>
        <p:origin x="90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8E72A7-922C-0641-AFB2-358C3D973870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E8808-3848-7B45-80B6-4CF2CA859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8808-3848-7B45-80B6-4CF2CA8594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8808-3848-7B45-80B6-4CF2CA8594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8808-3848-7B45-80B6-4CF2CA8594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8808-3848-7B45-80B6-4CF2CA8594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9315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496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941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7202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9632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3881438"/>
            <a:ext cx="12192000" cy="2976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3139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6707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237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1809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88746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tTriangl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01282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8641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078469" y="2511830"/>
            <a:ext cx="8216198" cy="1857613"/>
          </a:xfrm>
          <a:custGeom>
            <a:avLst/>
            <a:gdLst>
              <a:gd name="connsiteX0" fmla="*/ 5542864 w 8216198"/>
              <a:gd name="connsiteY0" fmla="*/ 374084 h 1857613"/>
              <a:gd name="connsiteX1" fmla="*/ 5334042 w 8216198"/>
              <a:gd name="connsiteY1" fmla="*/ 421486 h 1857613"/>
              <a:gd name="connsiteX2" fmla="*/ 5185433 w 8216198"/>
              <a:gd name="connsiteY2" fmla="*/ 545754 h 1857613"/>
              <a:gd name="connsiteX3" fmla="*/ 5095756 w 8216198"/>
              <a:gd name="connsiteY3" fmla="*/ 721266 h 1857613"/>
              <a:gd name="connsiteX4" fmla="*/ 5066291 w 8216198"/>
              <a:gd name="connsiteY4" fmla="*/ 922401 h 1857613"/>
              <a:gd name="connsiteX5" fmla="*/ 5097037 w 8216198"/>
              <a:gd name="connsiteY5" fmla="*/ 1126097 h 1857613"/>
              <a:gd name="connsiteX6" fmla="*/ 5187996 w 8216198"/>
              <a:gd name="connsiteY6" fmla="*/ 1301610 h 1857613"/>
              <a:gd name="connsiteX7" fmla="*/ 5337886 w 8216198"/>
              <a:gd name="connsiteY7" fmla="*/ 1424597 h 1857613"/>
              <a:gd name="connsiteX8" fmla="*/ 5542864 w 8216198"/>
              <a:gd name="connsiteY8" fmla="*/ 1470717 h 1857613"/>
              <a:gd name="connsiteX9" fmla="*/ 5752966 w 8216198"/>
              <a:gd name="connsiteY9" fmla="*/ 1422034 h 1857613"/>
              <a:gd name="connsiteX10" fmla="*/ 5901576 w 8216198"/>
              <a:gd name="connsiteY10" fmla="*/ 1295204 h 1857613"/>
              <a:gd name="connsiteX11" fmla="*/ 5989972 w 8216198"/>
              <a:gd name="connsiteY11" fmla="*/ 1118411 h 1857613"/>
              <a:gd name="connsiteX12" fmla="*/ 6019438 w 8216198"/>
              <a:gd name="connsiteY12" fmla="*/ 917276 h 1857613"/>
              <a:gd name="connsiteX13" fmla="*/ 5988691 w 8216198"/>
              <a:gd name="connsiteY13" fmla="*/ 713579 h 1857613"/>
              <a:gd name="connsiteX14" fmla="*/ 5896451 w 8216198"/>
              <a:gd name="connsiteY14" fmla="*/ 539348 h 1857613"/>
              <a:gd name="connsiteX15" fmla="*/ 5746561 w 8216198"/>
              <a:gd name="connsiteY15" fmla="*/ 418923 h 1857613"/>
              <a:gd name="connsiteX16" fmla="*/ 5542864 w 8216198"/>
              <a:gd name="connsiteY16" fmla="*/ 374084 h 1857613"/>
              <a:gd name="connsiteX17" fmla="*/ 6512319 w 8216198"/>
              <a:gd name="connsiteY17" fmla="*/ 10248 h 1857613"/>
              <a:gd name="connsiteX18" fmla="*/ 6968395 w 8216198"/>
              <a:gd name="connsiteY18" fmla="*/ 10248 h 1857613"/>
              <a:gd name="connsiteX19" fmla="*/ 7360415 w 8216198"/>
              <a:gd name="connsiteY19" fmla="*/ 845534 h 1857613"/>
              <a:gd name="connsiteX20" fmla="*/ 7757560 w 8216198"/>
              <a:gd name="connsiteY20" fmla="*/ 10248 h 1857613"/>
              <a:gd name="connsiteX21" fmla="*/ 8216198 w 8216198"/>
              <a:gd name="connsiteY21" fmla="*/ 10248 h 1857613"/>
              <a:gd name="connsiteX22" fmla="*/ 7567955 w 8216198"/>
              <a:gd name="connsiteY22" fmla="*/ 1209370 h 1857613"/>
              <a:gd name="connsiteX23" fmla="*/ 7567955 w 8216198"/>
              <a:gd name="connsiteY23" fmla="*/ 1829428 h 1857613"/>
              <a:gd name="connsiteX24" fmla="*/ 7150313 w 8216198"/>
              <a:gd name="connsiteY24" fmla="*/ 1829428 h 1857613"/>
              <a:gd name="connsiteX25" fmla="*/ 7150313 w 8216198"/>
              <a:gd name="connsiteY25" fmla="*/ 1204245 h 1857613"/>
              <a:gd name="connsiteX26" fmla="*/ 3994194 w 8216198"/>
              <a:gd name="connsiteY26" fmla="*/ 10248 h 1857613"/>
              <a:gd name="connsiteX27" fmla="*/ 4414400 w 8216198"/>
              <a:gd name="connsiteY27" fmla="*/ 10248 h 1857613"/>
              <a:gd name="connsiteX28" fmla="*/ 4414400 w 8216198"/>
              <a:gd name="connsiteY28" fmla="*/ 935212 h 1857613"/>
              <a:gd name="connsiteX29" fmla="*/ 4392621 w 8216198"/>
              <a:gd name="connsiteY29" fmla="*/ 1313140 h 1857613"/>
              <a:gd name="connsiteX30" fmla="*/ 4297818 w 8216198"/>
              <a:gd name="connsiteY30" fmla="*/ 1603952 h 1857613"/>
              <a:gd name="connsiteX31" fmla="*/ 4083873 w 8216198"/>
              <a:gd name="connsiteY31" fmla="*/ 1790995 h 1857613"/>
              <a:gd name="connsiteX32" fmla="*/ 3707226 w 8216198"/>
              <a:gd name="connsiteY32" fmla="*/ 1857613 h 1857613"/>
              <a:gd name="connsiteX33" fmla="*/ 3312643 w 8216198"/>
              <a:gd name="connsiteY33" fmla="*/ 1744875 h 1857613"/>
              <a:gd name="connsiteX34" fmla="*/ 3404884 w 8216198"/>
              <a:gd name="connsiteY34" fmla="*/ 1401537 h 1857613"/>
              <a:gd name="connsiteX35" fmla="*/ 3513777 w 8216198"/>
              <a:gd name="connsiteY35" fmla="*/ 1452781 h 1857613"/>
              <a:gd name="connsiteX36" fmla="*/ 3707226 w 8216198"/>
              <a:gd name="connsiteY36" fmla="*/ 1483528 h 1857613"/>
              <a:gd name="connsiteX37" fmla="*/ 3858396 w 8216198"/>
              <a:gd name="connsiteY37" fmla="*/ 1451500 h 1857613"/>
              <a:gd name="connsiteX38" fmla="*/ 3945512 w 8216198"/>
              <a:gd name="connsiteY38" fmla="*/ 1352854 h 1857613"/>
              <a:gd name="connsiteX39" fmla="*/ 3985227 w 8216198"/>
              <a:gd name="connsiteY39" fmla="*/ 1182466 h 1857613"/>
              <a:gd name="connsiteX40" fmla="*/ 3994194 w 8216198"/>
              <a:gd name="connsiteY40" fmla="*/ 935212 h 1857613"/>
              <a:gd name="connsiteX41" fmla="*/ 1533525 w 8216198"/>
              <a:gd name="connsiteY41" fmla="*/ 10248 h 1857613"/>
              <a:gd name="connsiteX42" fmla="*/ 1861490 w 8216198"/>
              <a:gd name="connsiteY42" fmla="*/ 10248 h 1857613"/>
              <a:gd name="connsiteX43" fmla="*/ 2709586 w 8216198"/>
              <a:gd name="connsiteY43" fmla="*/ 1078696 h 1857613"/>
              <a:gd name="connsiteX44" fmla="*/ 2709586 w 8216198"/>
              <a:gd name="connsiteY44" fmla="*/ 10248 h 1857613"/>
              <a:gd name="connsiteX45" fmla="*/ 3129792 w 8216198"/>
              <a:gd name="connsiteY45" fmla="*/ 10248 h 1857613"/>
              <a:gd name="connsiteX46" fmla="*/ 3129792 w 8216198"/>
              <a:gd name="connsiteY46" fmla="*/ 1829428 h 1857613"/>
              <a:gd name="connsiteX47" fmla="*/ 2791577 w 8216198"/>
              <a:gd name="connsiteY47" fmla="*/ 1829428 h 1857613"/>
              <a:gd name="connsiteX48" fmla="*/ 1953730 w 8216198"/>
              <a:gd name="connsiteY48" fmla="*/ 789165 h 1857613"/>
              <a:gd name="connsiteX49" fmla="*/ 1953730 w 8216198"/>
              <a:gd name="connsiteY49" fmla="*/ 1829428 h 1857613"/>
              <a:gd name="connsiteX50" fmla="*/ 1533525 w 8216198"/>
              <a:gd name="connsiteY50" fmla="*/ 1829428 h 1857613"/>
              <a:gd name="connsiteX51" fmla="*/ 0 w 8216198"/>
              <a:gd name="connsiteY51" fmla="*/ 10248 h 1857613"/>
              <a:gd name="connsiteX52" fmla="*/ 1255491 w 8216198"/>
              <a:gd name="connsiteY52" fmla="*/ 10248 h 1857613"/>
              <a:gd name="connsiteX53" fmla="*/ 1255491 w 8216198"/>
              <a:gd name="connsiteY53" fmla="*/ 379209 h 1857613"/>
              <a:gd name="connsiteX54" fmla="*/ 420205 w 8216198"/>
              <a:gd name="connsiteY54" fmla="*/ 379209 h 1857613"/>
              <a:gd name="connsiteX55" fmla="*/ 420205 w 8216198"/>
              <a:gd name="connsiteY55" fmla="*/ 732796 h 1857613"/>
              <a:gd name="connsiteX56" fmla="*/ 1137628 w 8216198"/>
              <a:gd name="connsiteY56" fmla="*/ 732796 h 1857613"/>
              <a:gd name="connsiteX57" fmla="*/ 1137628 w 8216198"/>
              <a:gd name="connsiteY57" fmla="*/ 1073572 h 1857613"/>
              <a:gd name="connsiteX58" fmla="*/ 420205 w 8216198"/>
              <a:gd name="connsiteY58" fmla="*/ 1073572 h 1857613"/>
              <a:gd name="connsiteX59" fmla="*/ 420205 w 8216198"/>
              <a:gd name="connsiteY59" fmla="*/ 1460468 h 1857613"/>
              <a:gd name="connsiteX60" fmla="*/ 1278551 w 8216198"/>
              <a:gd name="connsiteY60" fmla="*/ 1460468 h 1857613"/>
              <a:gd name="connsiteX61" fmla="*/ 1278551 w 8216198"/>
              <a:gd name="connsiteY61" fmla="*/ 1829428 h 1857613"/>
              <a:gd name="connsiteX62" fmla="*/ 0 w 8216198"/>
              <a:gd name="connsiteY62" fmla="*/ 1829428 h 1857613"/>
              <a:gd name="connsiteX63" fmla="*/ 5547989 w 8216198"/>
              <a:gd name="connsiteY63" fmla="*/ 0 h 1857613"/>
              <a:gd name="connsiteX64" fmla="*/ 5916949 w 8216198"/>
              <a:gd name="connsiteY64" fmla="*/ 79428 h 1857613"/>
              <a:gd name="connsiteX65" fmla="*/ 6201356 w 8216198"/>
              <a:gd name="connsiteY65" fmla="*/ 289531 h 1857613"/>
              <a:gd name="connsiteX66" fmla="*/ 6383273 w 8216198"/>
              <a:gd name="connsiteY66" fmla="*/ 586749 h 1857613"/>
              <a:gd name="connsiteX67" fmla="*/ 6447329 w 8216198"/>
              <a:gd name="connsiteY67" fmla="*/ 924963 h 1857613"/>
              <a:gd name="connsiteX68" fmla="*/ 6379430 w 8216198"/>
              <a:gd name="connsiteY68" fmla="*/ 1270863 h 1857613"/>
              <a:gd name="connsiteX69" fmla="*/ 6191107 w 8216198"/>
              <a:gd name="connsiteY69" fmla="*/ 1564238 h 1857613"/>
              <a:gd name="connsiteX70" fmla="*/ 5904138 w 8216198"/>
              <a:gd name="connsiteY70" fmla="*/ 1767935 h 1857613"/>
              <a:gd name="connsiteX71" fmla="*/ 5540302 w 8216198"/>
              <a:gd name="connsiteY71" fmla="*/ 1844801 h 1857613"/>
              <a:gd name="connsiteX72" fmla="*/ 5171341 w 8216198"/>
              <a:gd name="connsiteY72" fmla="*/ 1765373 h 1857613"/>
              <a:gd name="connsiteX73" fmla="*/ 4886935 w 8216198"/>
              <a:gd name="connsiteY73" fmla="*/ 1556551 h 1857613"/>
              <a:gd name="connsiteX74" fmla="*/ 4703735 w 8216198"/>
              <a:gd name="connsiteY74" fmla="*/ 1260614 h 1857613"/>
              <a:gd name="connsiteX75" fmla="*/ 4638399 w 8216198"/>
              <a:gd name="connsiteY75" fmla="*/ 917276 h 1857613"/>
              <a:gd name="connsiteX76" fmla="*/ 4706298 w 8216198"/>
              <a:gd name="connsiteY76" fmla="*/ 571376 h 1857613"/>
              <a:gd name="connsiteX77" fmla="*/ 4895902 w 8216198"/>
              <a:gd name="connsiteY77" fmla="*/ 278001 h 1857613"/>
              <a:gd name="connsiteX78" fmla="*/ 5184153 w 8216198"/>
              <a:gd name="connsiteY78" fmla="*/ 75585 h 1857613"/>
              <a:gd name="connsiteX79" fmla="*/ 5547989 w 8216198"/>
              <a:gd name="connsiteY79" fmla="*/ 0 h 18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216198" h="1857613">
                <a:moveTo>
                  <a:pt x="5542864" y="374084"/>
                </a:moveTo>
                <a:cubicBezTo>
                  <a:pt x="5462581" y="374084"/>
                  <a:pt x="5392974" y="389885"/>
                  <a:pt x="5334042" y="421486"/>
                </a:cubicBezTo>
                <a:cubicBezTo>
                  <a:pt x="5275112" y="453086"/>
                  <a:pt x="5225575" y="494509"/>
                  <a:pt x="5185433" y="545754"/>
                </a:cubicBezTo>
                <a:cubicBezTo>
                  <a:pt x="5145292" y="596998"/>
                  <a:pt x="5115400" y="655502"/>
                  <a:pt x="5095756" y="721266"/>
                </a:cubicBezTo>
                <a:cubicBezTo>
                  <a:pt x="5076112" y="787030"/>
                  <a:pt x="5066291" y="854075"/>
                  <a:pt x="5066291" y="922401"/>
                </a:cubicBezTo>
                <a:cubicBezTo>
                  <a:pt x="5066291" y="992435"/>
                  <a:pt x="5076539" y="1060334"/>
                  <a:pt x="5097037" y="1126097"/>
                </a:cubicBezTo>
                <a:cubicBezTo>
                  <a:pt x="5117535" y="1191861"/>
                  <a:pt x="5147855" y="1250365"/>
                  <a:pt x="5187996" y="1301610"/>
                </a:cubicBezTo>
                <a:cubicBezTo>
                  <a:pt x="5228138" y="1352854"/>
                  <a:pt x="5278101" y="1393850"/>
                  <a:pt x="5337886" y="1424597"/>
                </a:cubicBezTo>
                <a:cubicBezTo>
                  <a:pt x="5397672" y="1455343"/>
                  <a:pt x="5465997" y="1470717"/>
                  <a:pt x="5542864" y="1470717"/>
                </a:cubicBezTo>
                <a:cubicBezTo>
                  <a:pt x="5623147" y="1470717"/>
                  <a:pt x="5693181" y="1454489"/>
                  <a:pt x="5752966" y="1422034"/>
                </a:cubicBezTo>
                <a:cubicBezTo>
                  <a:pt x="5812752" y="1389580"/>
                  <a:pt x="5862288" y="1347303"/>
                  <a:pt x="5901576" y="1295204"/>
                </a:cubicBezTo>
                <a:cubicBezTo>
                  <a:pt x="5940863" y="1243106"/>
                  <a:pt x="5970329" y="1184175"/>
                  <a:pt x="5989972" y="1118411"/>
                </a:cubicBezTo>
                <a:cubicBezTo>
                  <a:pt x="6009616" y="1052647"/>
                  <a:pt x="6019438" y="985602"/>
                  <a:pt x="6019438" y="917276"/>
                </a:cubicBezTo>
                <a:cubicBezTo>
                  <a:pt x="6019438" y="847242"/>
                  <a:pt x="6009189" y="779343"/>
                  <a:pt x="5988691" y="713579"/>
                </a:cubicBezTo>
                <a:cubicBezTo>
                  <a:pt x="5968193" y="647815"/>
                  <a:pt x="5937447" y="589738"/>
                  <a:pt x="5896451" y="539348"/>
                </a:cubicBezTo>
                <a:cubicBezTo>
                  <a:pt x="5855455" y="488957"/>
                  <a:pt x="5805492" y="448816"/>
                  <a:pt x="5746561" y="418923"/>
                </a:cubicBezTo>
                <a:cubicBezTo>
                  <a:pt x="5687629" y="389031"/>
                  <a:pt x="5619731" y="374084"/>
                  <a:pt x="5542864" y="374084"/>
                </a:cubicBezTo>
                <a:close/>
                <a:moveTo>
                  <a:pt x="6512319" y="10248"/>
                </a:moveTo>
                <a:lnTo>
                  <a:pt x="6968395" y="10248"/>
                </a:lnTo>
                <a:lnTo>
                  <a:pt x="7360415" y="845534"/>
                </a:lnTo>
                <a:lnTo>
                  <a:pt x="7757560" y="10248"/>
                </a:lnTo>
                <a:lnTo>
                  <a:pt x="8216198" y="10248"/>
                </a:lnTo>
                <a:lnTo>
                  <a:pt x="7567955" y="1209370"/>
                </a:lnTo>
                <a:lnTo>
                  <a:pt x="7567955" y="1829428"/>
                </a:lnTo>
                <a:lnTo>
                  <a:pt x="7150313" y="1829428"/>
                </a:lnTo>
                <a:lnTo>
                  <a:pt x="7150313" y="1204245"/>
                </a:lnTo>
                <a:close/>
                <a:moveTo>
                  <a:pt x="3994194" y="10248"/>
                </a:moveTo>
                <a:lnTo>
                  <a:pt x="4414400" y="10248"/>
                </a:lnTo>
                <a:lnTo>
                  <a:pt x="4414400" y="935212"/>
                </a:lnTo>
                <a:cubicBezTo>
                  <a:pt x="4414400" y="1073572"/>
                  <a:pt x="4407140" y="1199548"/>
                  <a:pt x="4392621" y="1313140"/>
                </a:cubicBezTo>
                <a:cubicBezTo>
                  <a:pt x="4378101" y="1426732"/>
                  <a:pt x="4346500" y="1523669"/>
                  <a:pt x="4297818" y="1603952"/>
                </a:cubicBezTo>
                <a:cubicBezTo>
                  <a:pt x="4249136" y="1684235"/>
                  <a:pt x="4177820" y="1746583"/>
                  <a:pt x="4083873" y="1790995"/>
                </a:cubicBezTo>
                <a:cubicBezTo>
                  <a:pt x="3989924" y="1835407"/>
                  <a:pt x="3864375" y="1857613"/>
                  <a:pt x="3707226" y="1857613"/>
                </a:cubicBezTo>
                <a:cubicBezTo>
                  <a:pt x="3553492" y="1857613"/>
                  <a:pt x="3421964" y="1820033"/>
                  <a:pt x="3312643" y="1744875"/>
                </a:cubicBezTo>
                <a:lnTo>
                  <a:pt x="3404884" y="1401537"/>
                </a:lnTo>
                <a:cubicBezTo>
                  <a:pt x="3421964" y="1415202"/>
                  <a:pt x="3458263" y="1432283"/>
                  <a:pt x="3513777" y="1452781"/>
                </a:cubicBezTo>
                <a:cubicBezTo>
                  <a:pt x="3569292" y="1473279"/>
                  <a:pt x="3633775" y="1483528"/>
                  <a:pt x="3707226" y="1483528"/>
                </a:cubicBezTo>
                <a:cubicBezTo>
                  <a:pt x="3770428" y="1483528"/>
                  <a:pt x="3820817" y="1472852"/>
                  <a:pt x="3858396" y="1451500"/>
                </a:cubicBezTo>
                <a:cubicBezTo>
                  <a:pt x="3895976" y="1430148"/>
                  <a:pt x="3925015" y="1397266"/>
                  <a:pt x="3945512" y="1352854"/>
                </a:cubicBezTo>
                <a:cubicBezTo>
                  <a:pt x="3966010" y="1308442"/>
                  <a:pt x="3979249" y="1251646"/>
                  <a:pt x="3985227" y="1182466"/>
                </a:cubicBezTo>
                <a:cubicBezTo>
                  <a:pt x="3991205" y="1113286"/>
                  <a:pt x="3994194" y="1030868"/>
                  <a:pt x="3994194" y="935212"/>
                </a:cubicBezTo>
                <a:close/>
                <a:moveTo>
                  <a:pt x="1533525" y="10248"/>
                </a:moveTo>
                <a:lnTo>
                  <a:pt x="1861490" y="10248"/>
                </a:lnTo>
                <a:lnTo>
                  <a:pt x="2709586" y="1078696"/>
                </a:lnTo>
                <a:lnTo>
                  <a:pt x="2709586" y="10248"/>
                </a:lnTo>
                <a:lnTo>
                  <a:pt x="3129792" y="10248"/>
                </a:lnTo>
                <a:lnTo>
                  <a:pt x="3129792" y="1829428"/>
                </a:lnTo>
                <a:lnTo>
                  <a:pt x="2791577" y="1829428"/>
                </a:lnTo>
                <a:lnTo>
                  <a:pt x="1953730" y="789165"/>
                </a:lnTo>
                <a:lnTo>
                  <a:pt x="1953730" y="1829428"/>
                </a:lnTo>
                <a:lnTo>
                  <a:pt x="1533525" y="1829428"/>
                </a:lnTo>
                <a:close/>
                <a:moveTo>
                  <a:pt x="0" y="10248"/>
                </a:moveTo>
                <a:lnTo>
                  <a:pt x="1255491" y="10248"/>
                </a:lnTo>
                <a:lnTo>
                  <a:pt x="1255491" y="379209"/>
                </a:lnTo>
                <a:lnTo>
                  <a:pt x="420205" y="379209"/>
                </a:lnTo>
                <a:lnTo>
                  <a:pt x="420205" y="732796"/>
                </a:lnTo>
                <a:lnTo>
                  <a:pt x="1137628" y="732796"/>
                </a:lnTo>
                <a:lnTo>
                  <a:pt x="1137628" y="1073572"/>
                </a:lnTo>
                <a:lnTo>
                  <a:pt x="420205" y="1073572"/>
                </a:lnTo>
                <a:lnTo>
                  <a:pt x="420205" y="1460468"/>
                </a:lnTo>
                <a:lnTo>
                  <a:pt x="1278551" y="1460468"/>
                </a:lnTo>
                <a:lnTo>
                  <a:pt x="1278551" y="1829428"/>
                </a:lnTo>
                <a:lnTo>
                  <a:pt x="0" y="1829428"/>
                </a:lnTo>
                <a:close/>
                <a:moveTo>
                  <a:pt x="5547989" y="0"/>
                </a:moveTo>
                <a:cubicBezTo>
                  <a:pt x="5682933" y="0"/>
                  <a:pt x="5805919" y="26476"/>
                  <a:pt x="5916949" y="79428"/>
                </a:cubicBezTo>
                <a:cubicBezTo>
                  <a:pt x="6027979" y="132381"/>
                  <a:pt x="6122781" y="202415"/>
                  <a:pt x="6201356" y="289531"/>
                </a:cubicBezTo>
                <a:cubicBezTo>
                  <a:pt x="6279931" y="376647"/>
                  <a:pt x="6340570" y="475719"/>
                  <a:pt x="6383273" y="586749"/>
                </a:cubicBezTo>
                <a:cubicBezTo>
                  <a:pt x="6425977" y="697779"/>
                  <a:pt x="6447329" y="810517"/>
                  <a:pt x="6447329" y="924963"/>
                </a:cubicBezTo>
                <a:cubicBezTo>
                  <a:pt x="6447329" y="1044533"/>
                  <a:pt x="6424697" y="1159833"/>
                  <a:pt x="6379430" y="1270863"/>
                </a:cubicBezTo>
                <a:cubicBezTo>
                  <a:pt x="6334165" y="1381893"/>
                  <a:pt x="6271390" y="1479684"/>
                  <a:pt x="6191107" y="1564238"/>
                </a:cubicBezTo>
                <a:cubicBezTo>
                  <a:pt x="6110824" y="1648791"/>
                  <a:pt x="6015168" y="1716690"/>
                  <a:pt x="5904138" y="1767935"/>
                </a:cubicBezTo>
                <a:cubicBezTo>
                  <a:pt x="5793108" y="1819179"/>
                  <a:pt x="5671830" y="1844801"/>
                  <a:pt x="5540302" y="1844801"/>
                </a:cubicBezTo>
                <a:cubicBezTo>
                  <a:pt x="5405358" y="1844801"/>
                  <a:pt x="5282372" y="1818325"/>
                  <a:pt x="5171341" y="1765373"/>
                </a:cubicBezTo>
                <a:cubicBezTo>
                  <a:pt x="5060312" y="1712420"/>
                  <a:pt x="4965510" y="1642813"/>
                  <a:pt x="4886935" y="1556551"/>
                </a:cubicBezTo>
                <a:cubicBezTo>
                  <a:pt x="4808359" y="1470290"/>
                  <a:pt x="4747293" y="1371644"/>
                  <a:pt x="4703735" y="1260614"/>
                </a:cubicBezTo>
                <a:cubicBezTo>
                  <a:pt x="4660178" y="1149584"/>
                  <a:pt x="4638399" y="1035138"/>
                  <a:pt x="4638399" y="917276"/>
                </a:cubicBezTo>
                <a:cubicBezTo>
                  <a:pt x="4638399" y="797706"/>
                  <a:pt x="4661032" y="682405"/>
                  <a:pt x="4706298" y="571376"/>
                </a:cubicBezTo>
                <a:cubicBezTo>
                  <a:pt x="4751564" y="460346"/>
                  <a:pt x="4814765" y="362554"/>
                  <a:pt x="4895902" y="278001"/>
                </a:cubicBezTo>
                <a:cubicBezTo>
                  <a:pt x="4977040" y="193448"/>
                  <a:pt x="5073123" y="125976"/>
                  <a:pt x="5184153" y="75585"/>
                </a:cubicBezTo>
                <a:cubicBezTo>
                  <a:pt x="5295183" y="25195"/>
                  <a:pt x="5416461" y="0"/>
                  <a:pt x="5547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482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8" r:id="rId29"/>
    <p:sldLayoutId id="2147483677" r:id="rId30"/>
    <p:sldLayoutId id="2147483679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4" r:id="rId41"/>
    <p:sldLayoutId id="2147483691" r:id="rId42"/>
    <p:sldLayoutId id="2147483692" r:id="rId43"/>
    <p:sldLayoutId id="2147483693" r:id="rId44"/>
    <p:sldLayoutId id="2147483680" r:id="rId45"/>
    <p:sldLayoutId id="2147483681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wire.com/press-releases/car-care-products-market-is-anticipated-to-reach-usd-130-billion-by-2025-qyr-1083539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bwire.com/press-releases/car-care-products-market-is-anticipated-to-reach-usd-130-billion-by-2025-qyr-1083539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newswheel.com/6-reasons-to-wash-your-car-regularl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0AD2A2-9CDF-C544-8517-2C9ECC5438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Прямоугольный треугольник 5"/>
          <p:cNvSpPr/>
          <p:nvPr/>
        </p:nvSpPr>
        <p:spPr>
          <a:xfrm>
            <a:off x="0" y="1"/>
            <a:ext cx="12191999" cy="6858000"/>
          </a:xfrm>
          <a:prstGeom prst="rtTriangle">
            <a:avLst/>
          </a:prstGeom>
          <a:solidFill>
            <a:srgbClr val="00B0F0"/>
          </a:solidFill>
          <a:ln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3850105" y="1183105"/>
            <a:ext cx="4491789" cy="449178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6" idx="0"/>
            <a:endCxn id="6" idx="4"/>
          </p:cNvCxnSpPr>
          <p:nvPr/>
        </p:nvCxnSpPr>
        <p:spPr>
          <a:xfrm>
            <a:off x="0" y="1"/>
            <a:ext cx="12191999" cy="6858000"/>
          </a:xfrm>
          <a:prstGeom prst="line">
            <a:avLst/>
          </a:prstGeom>
          <a:ln w="155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6C0BE7FE-7277-2B4D-B576-F9E0B9DD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797" y="3194323"/>
            <a:ext cx="3760404" cy="4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2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099DDCD-B9E2-9341-B0D1-067CD756527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026" y="1114822"/>
            <a:ext cx="4959690" cy="17929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F4DB69-1475-1944-B470-FAF4B7484584}"/>
              </a:ext>
            </a:extLst>
          </p:cNvPr>
          <p:cNvSpPr txBox="1"/>
          <p:nvPr/>
        </p:nvSpPr>
        <p:spPr>
          <a:xfrm>
            <a:off x="2290566" y="362390"/>
            <a:ext cx="8457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zh-TW" sz="32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美安車寶™高效極淨洗車精</a:t>
            </a:r>
          </a:p>
        </p:txBody>
      </p:sp>
      <p:pic>
        <p:nvPicPr>
          <p:cNvPr id="6" name="Content Placeholder 3" descr="Exterior Car Wash.PNG">
            <a:extLst>
              <a:ext uri="{FF2B5EF4-FFF2-40B4-BE49-F238E27FC236}">
                <a16:creationId xmlns:a16="http://schemas.microsoft.com/office/drawing/2014/main" id="{1C56C0FC-E707-4BE3-97B7-53504894A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5094" y="1511311"/>
            <a:ext cx="1681507" cy="510232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66ED40B-67B4-43A8-AF12-2D94E87F2ADD}"/>
              </a:ext>
            </a:extLst>
          </p:cNvPr>
          <p:cNvSpPr/>
          <p:nvPr/>
        </p:nvSpPr>
        <p:spPr>
          <a:xfrm>
            <a:off x="3913632" y="3075474"/>
            <a:ext cx="7656576" cy="336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高濃縮配方，採用溫和植物界面活性劑，使車身烤漆閃亮清潔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不含酸與鹼，不損傷車身的蠟與車漆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極易沖洗，讓車身亮潔不留痕跡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軟化水中礦物質，減少水漬遺留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溫和界面活性劑能去除污垢與髒污，不在水中留下微小的磨損性顆粒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強效配方，可有效對付自然環境與路面形成的頑強髒污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避免刮痕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不傷漆面，不會損及透明漆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環境友善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*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65988C0-676E-FA4F-A5F2-5BF7B7E9A69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0704" y="2075054"/>
            <a:ext cx="7870758" cy="270789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AF275-C5B9-6346-9EAE-BBC2C19CE099}"/>
              </a:ext>
            </a:extLst>
          </p:cNvPr>
          <p:cNvSpPr txBox="1"/>
          <p:nvPr/>
        </p:nvSpPr>
        <p:spPr>
          <a:xfrm>
            <a:off x="771254" y="534242"/>
            <a:ext cx="106507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zh-TW" sz="48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產品資訊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4F39F-1AB5-0142-B400-70F62DC445C1}"/>
              </a:ext>
            </a:extLst>
          </p:cNvPr>
          <p:cNvSpPr txBox="1"/>
          <p:nvPr/>
        </p:nvSpPr>
        <p:spPr>
          <a:xfrm>
            <a:off x="4230786" y="4782946"/>
            <a:ext cx="5462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產品代號：T6534</a:t>
            </a:r>
          </a:p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超連鎖成本價：</a:t>
            </a:r>
            <a:r>
              <a:rPr lang="en-US" alt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NT$640</a:t>
            </a:r>
            <a:endParaRPr lang="zh-TW" sz="28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建議零售價：</a:t>
            </a:r>
            <a:r>
              <a:rPr lang="en-US" alt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NT$900</a:t>
            </a:r>
            <a:endParaRPr lang="zh-TW" sz="28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BV：</a:t>
            </a:r>
            <a:r>
              <a:rPr lang="en-US" alt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13.5</a:t>
            </a:r>
            <a:endParaRPr lang="zh-TW" sz="28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Content Placeholder 3" descr="Exterior Car Wash.PNG">
            <a:extLst>
              <a:ext uri="{FF2B5EF4-FFF2-40B4-BE49-F238E27FC236}">
                <a16:creationId xmlns:a16="http://schemas.microsoft.com/office/drawing/2014/main" id="{B0FA205C-5388-4DBD-BD7B-73D95C191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21" y="1130021"/>
            <a:ext cx="1731587" cy="5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2AF275-C5B9-6346-9EAE-BBC2C19CE099}"/>
              </a:ext>
            </a:extLst>
          </p:cNvPr>
          <p:cNvSpPr txBox="1"/>
          <p:nvPr/>
        </p:nvSpPr>
        <p:spPr>
          <a:xfrm>
            <a:off x="771254" y="565020"/>
            <a:ext cx="1065072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zh-TW" sz="44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其他汽車保養產品：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4F39F-1AB5-0142-B400-70F62DC445C1}"/>
              </a:ext>
            </a:extLst>
          </p:cNvPr>
          <p:cNvSpPr txBox="1"/>
          <p:nvPr/>
        </p:nvSpPr>
        <p:spPr>
          <a:xfrm>
            <a:off x="724554" y="5032946"/>
            <a:ext cx="5262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美安車寶™燃油增強劑 — 單瓶裝（236毫升）</a:t>
            </a:r>
          </a:p>
          <a:p>
            <a:endParaRPr 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產品代號：T6538</a:t>
            </a:r>
          </a:p>
        </p:txBody>
      </p:sp>
      <p:pic>
        <p:nvPicPr>
          <p:cNvPr id="1026" name="Picture 2" descr="https://img.shop.com/Image/260000/267500/267517/products/1537180552__200x200_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-404" r="23005"/>
          <a:stretch/>
        </p:blipFill>
        <p:spPr bwMode="auto">
          <a:xfrm>
            <a:off x="2455428" y="1471143"/>
            <a:ext cx="1801091" cy="34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shop.com/product/2349/400/friction-free-3000-engine-treatment.jpg?country=TW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143" r="25902" b="8584"/>
          <a:stretch/>
        </p:blipFill>
        <p:spPr bwMode="auto">
          <a:xfrm>
            <a:off x="7758546" y="1365239"/>
            <a:ext cx="2064327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E4F39F-1AB5-0142-B400-70F62DC445C1}"/>
              </a:ext>
            </a:extLst>
          </p:cNvPr>
          <p:cNvSpPr txBox="1"/>
          <p:nvPr/>
        </p:nvSpPr>
        <p:spPr>
          <a:xfrm>
            <a:off x="6808082" y="5054432"/>
            <a:ext cx="4782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護力擎3000™引擎油精 — 單瓶裝（237毫升）</a:t>
            </a:r>
          </a:p>
          <a:p>
            <a:endParaRPr 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產品代號：T6530</a:t>
            </a:r>
          </a:p>
        </p:txBody>
      </p:sp>
    </p:spTree>
    <p:extLst>
      <p:ext uri="{BB962C8B-B14F-4D97-AF65-F5344CB8AC3E}">
        <p14:creationId xmlns:p14="http://schemas.microsoft.com/office/powerpoint/2010/main" val="2195514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02744AE-D80C-0A4B-AA8C-692F88210C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ACD9E2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2415396" y="1840825"/>
            <a:ext cx="7349706" cy="31763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微軟正黑體" panose="020B0604030504040204" pitchFamily="34" charset="-12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51E71F-9A1A-8F4B-924E-F39647745125}"/>
              </a:ext>
            </a:extLst>
          </p:cNvPr>
          <p:cNvSpPr txBox="1"/>
          <p:nvPr/>
        </p:nvSpPr>
        <p:spPr>
          <a:xfrm>
            <a:off x="1863852" y="3232388"/>
            <a:ext cx="845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28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美安車寶™高效能汽車保養產品</a:t>
            </a:r>
          </a:p>
        </p:txBody>
      </p:sp>
    </p:spTree>
    <p:extLst>
      <p:ext uri="{BB962C8B-B14F-4D97-AF65-F5344CB8AC3E}">
        <p14:creationId xmlns:p14="http://schemas.microsoft.com/office/powerpoint/2010/main" val="19251770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02744AE-D80C-0A4B-AA8C-692F88210C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ACD9E2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2421147" y="1840825"/>
            <a:ext cx="7349706" cy="36732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微軟正黑體" panose="020B0604030504040204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EE0D1-5FCE-480F-8C09-5F430C139723}"/>
              </a:ext>
            </a:extLst>
          </p:cNvPr>
          <p:cNvSpPr txBox="1"/>
          <p:nvPr/>
        </p:nvSpPr>
        <p:spPr>
          <a:xfrm>
            <a:off x="2421147" y="2362962"/>
            <a:ext cx="7349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2018年，全球汽車保養用品市場約為900億美金。</a:t>
            </a:r>
          </a:p>
          <a:p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若以年均複合增長率5.41%計算，到2025年將會達到1300億美金。</a:t>
            </a:r>
          </a:p>
          <a:p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其中汽車清潔產品佔比最大。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1D434-CCBC-4CFA-93AB-F31A9BF38301}"/>
              </a:ext>
            </a:extLst>
          </p:cNvPr>
          <p:cNvSpPr txBox="1"/>
          <p:nvPr/>
        </p:nvSpPr>
        <p:spPr>
          <a:xfrm>
            <a:off x="829994" y="633046"/>
            <a:ext cx="526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48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產業現況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9C0C24-8C1B-478A-AFBF-4FBCD75A5A3D}"/>
              </a:ext>
            </a:extLst>
          </p:cNvPr>
          <p:cNvSpPr txBox="1"/>
          <p:nvPr/>
        </p:nvSpPr>
        <p:spPr>
          <a:xfrm>
            <a:off x="7268934" y="5849661"/>
            <a:ext cx="472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</a:p>
          <a:p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http://www.sbwire.com/press-releases/car-care-products-market-is-anticipated-to-reach-usd-130-billion-by-2025-qyr-1083539.htm</a:t>
            </a:r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3955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EDF66D1-0561-F641-A4B6-80BDAEF529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ACD9E2"/>
          </a:solidFill>
        </p:spPr>
      </p:pic>
      <p:sp>
        <p:nvSpPr>
          <p:cNvPr id="18" name="Прямоугольник 10">
            <a:extLst>
              <a:ext uri="{FF2B5EF4-FFF2-40B4-BE49-F238E27FC236}">
                <a16:creationId xmlns:a16="http://schemas.microsoft.com/office/drawing/2014/main" id="{EDCC96D8-2A17-0F4B-987F-6ACBDB2EFAEA}"/>
              </a:ext>
            </a:extLst>
          </p:cNvPr>
          <p:cNvSpPr/>
          <p:nvPr/>
        </p:nvSpPr>
        <p:spPr>
          <a:xfrm>
            <a:off x="274320" y="2335683"/>
            <a:ext cx="6457070" cy="305705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微軟正黑體" panose="020B0604030504040204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725" y="28069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endParaRPr lang="ru-RU" sz="4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B3861-803C-4B4E-AE16-8BB12AF2D0B0}"/>
              </a:ext>
            </a:extLst>
          </p:cNvPr>
          <p:cNvSpPr txBox="1"/>
          <p:nvPr/>
        </p:nvSpPr>
        <p:spPr>
          <a:xfrm>
            <a:off x="274320" y="882041"/>
            <a:ext cx="582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48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產業現況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9889-A9A8-4F95-BF79-0BFAB737C405}"/>
              </a:ext>
            </a:extLst>
          </p:cNvPr>
          <p:cNvSpPr txBox="1"/>
          <p:nvPr/>
        </p:nvSpPr>
        <p:spPr>
          <a:xfrm>
            <a:off x="374113" y="3163226"/>
            <a:ext cx="645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隨著對汽車保養用品需求量的不斷增加，亞洲市場規模也呈現持續攀升之勢。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48FA6-57A2-42D9-80E3-557E31305A9A}"/>
              </a:ext>
            </a:extLst>
          </p:cNvPr>
          <p:cNvSpPr txBox="1"/>
          <p:nvPr/>
        </p:nvSpPr>
        <p:spPr>
          <a:xfrm>
            <a:off x="374113" y="5749001"/>
            <a:ext cx="531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</a:p>
          <a:p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http://www.sbwire.com/press-releases/car-care-products-market-is-anticipated-to-reach-usd-130-billion-by-2025-qyr-1083539.htm</a:t>
            </a:r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789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EDF66D1-0561-F641-A4B6-80BDAEF529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ACD9E2"/>
          </a:solidFill>
        </p:spPr>
      </p:pic>
      <p:sp>
        <p:nvSpPr>
          <p:cNvPr id="18" name="Прямоугольник 10">
            <a:extLst>
              <a:ext uri="{FF2B5EF4-FFF2-40B4-BE49-F238E27FC236}">
                <a16:creationId xmlns:a16="http://schemas.microsoft.com/office/drawing/2014/main" id="{EDCC96D8-2A17-0F4B-987F-6ACBDB2EFAEA}"/>
              </a:ext>
            </a:extLst>
          </p:cNvPr>
          <p:cNvSpPr/>
          <p:nvPr/>
        </p:nvSpPr>
        <p:spPr>
          <a:xfrm>
            <a:off x="274320" y="882040"/>
            <a:ext cx="8066116" cy="597595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微軟正黑體" panose="020B0604030504040204" pitchFamily="34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B3861-803C-4B4E-AE16-8BB12AF2D0B0}"/>
              </a:ext>
            </a:extLst>
          </p:cNvPr>
          <p:cNvSpPr txBox="1"/>
          <p:nvPr/>
        </p:nvSpPr>
        <p:spPr>
          <a:xfrm>
            <a:off x="274320" y="882041"/>
            <a:ext cx="694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36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汽車清潔的重要性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9889-A9A8-4F95-BF79-0BFAB737C405}"/>
              </a:ext>
            </a:extLst>
          </p:cNvPr>
          <p:cNvSpPr txBox="1"/>
          <p:nvPr/>
        </p:nvSpPr>
        <p:spPr>
          <a:xfrm>
            <a:off x="274320" y="1745132"/>
            <a:ext cx="77197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6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定期清洗與保養能使您的愛車更長</a:t>
            </a:r>
            <a:r>
              <a:rPr lang="zh-TW" altLang="en-US" sz="26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sz="26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保持亮麗外觀。</a:t>
            </a:r>
            <a:endParaRPr lang="en-US" altLang="zh-TW" sz="26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sz="26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6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專家建議每兩週洗一次車，以防止泥土、鹽、樹汁液及其他任何與車接觸的東西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sz="26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損壞汽車表面。堆積的污垢會造成刮痕、鏽蝕以及其他損壞。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6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保持乾淨的車窗及車鏡可以更清楚地看到路況。</a:t>
            </a:r>
            <a:endParaRPr lang="en-US" altLang="zh-TW" sz="26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sz="26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6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最後一點……讓您心情舒暢！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48FA6-57A2-42D9-80E3-557E31305A9A}"/>
              </a:ext>
            </a:extLst>
          </p:cNvPr>
          <p:cNvSpPr txBox="1"/>
          <p:nvPr/>
        </p:nvSpPr>
        <p:spPr>
          <a:xfrm>
            <a:off x="609839" y="6069393"/>
            <a:ext cx="5316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</a:p>
          <a:p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https://thenewswheel.com/6-reasons-to-wash-your-car-regularly/</a:t>
            </a:r>
            <a:r>
              <a:rPr lang="zh-TW" sz="14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226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EDF66D1-0561-F641-A4B6-80BDAEF529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ACD9E2"/>
          </a:solidFill>
        </p:spPr>
      </p:pic>
      <p:sp>
        <p:nvSpPr>
          <p:cNvPr id="18" name="Прямоугольник 10">
            <a:extLst>
              <a:ext uri="{FF2B5EF4-FFF2-40B4-BE49-F238E27FC236}">
                <a16:creationId xmlns:a16="http://schemas.microsoft.com/office/drawing/2014/main" id="{EDCC96D8-2A17-0F4B-987F-6ACBDB2EFAEA}"/>
              </a:ext>
            </a:extLst>
          </p:cNvPr>
          <p:cNvSpPr/>
          <p:nvPr/>
        </p:nvSpPr>
        <p:spPr>
          <a:xfrm>
            <a:off x="274320" y="882041"/>
            <a:ext cx="5087389" cy="569886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微軟正黑體" panose="020B0604030504040204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725" y="28069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endParaRPr lang="ru-RU" sz="4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B3861-803C-4B4E-AE16-8BB12AF2D0B0}"/>
              </a:ext>
            </a:extLst>
          </p:cNvPr>
          <p:cNvSpPr txBox="1"/>
          <p:nvPr/>
        </p:nvSpPr>
        <p:spPr>
          <a:xfrm>
            <a:off x="274320" y="882041"/>
            <a:ext cx="404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36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為什麼手洗比自動洗車好？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9889-A9A8-4F95-BF79-0BFAB737C405}"/>
              </a:ext>
            </a:extLst>
          </p:cNvPr>
          <p:cNvSpPr txBox="1"/>
          <p:nvPr/>
        </p:nvSpPr>
        <p:spPr>
          <a:xfrm>
            <a:off x="374114" y="3163226"/>
            <a:ext cx="40593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在您趕時間時</a:t>
            </a:r>
            <a:r>
              <a:rPr lang="zh-CN" altLang="en-US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專業洗車場是方便快速的選擇，但是沒有人會比您更愛、更在乎您的車。</a:t>
            </a:r>
          </a:p>
          <a:p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EDF66D1-0561-F641-A4B6-80BDAEF529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ACD9E2"/>
          </a:solidFill>
        </p:spPr>
      </p:pic>
      <p:sp>
        <p:nvSpPr>
          <p:cNvPr id="18" name="Прямоугольник 10">
            <a:extLst>
              <a:ext uri="{FF2B5EF4-FFF2-40B4-BE49-F238E27FC236}">
                <a16:creationId xmlns:a16="http://schemas.microsoft.com/office/drawing/2014/main" id="{EDCC96D8-2A17-0F4B-987F-6ACBDB2EFAEA}"/>
              </a:ext>
            </a:extLst>
          </p:cNvPr>
          <p:cNvSpPr/>
          <p:nvPr/>
        </p:nvSpPr>
        <p:spPr>
          <a:xfrm>
            <a:off x="274320" y="882042"/>
            <a:ext cx="6457070" cy="56434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微軟正黑體" panose="020B0604030504040204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725" y="28069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endParaRPr lang="ru-RU" sz="4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B3861-803C-4B4E-AE16-8BB12AF2D0B0}"/>
              </a:ext>
            </a:extLst>
          </p:cNvPr>
          <p:cNvSpPr txBox="1"/>
          <p:nvPr/>
        </p:nvSpPr>
        <p:spPr>
          <a:xfrm>
            <a:off x="381198" y="1396444"/>
            <a:ext cx="531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r>
              <a:rPr lang="zh-TW" sz="36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洗車的好處：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9889-A9A8-4F95-BF79-0BFAB737C405}"/>
              </a:ext>
            </a:extLst>
          </p:cNvPr>
          <p:cNvSpPr txBox="1"/>
          <p:nvPr/>
        </p:nvSpPr>
        <p:spPr>
          <a:xfrm>
            <a:off x="274319" y="2335683"/>
            <a:ext cx="5849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在家洗您的愛車能讓您：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在家享受輕鬆自在的環境</a:t>
            </a:r>
            <a:endParaRPr lang="zh-TW" sz="28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想洗就洗</a:t>
            </a:r>
            <a:endParaRPr lang="zh-TW" sz="28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將焦點放在</a:t>
            </a:r>
            <a:r>
              <a:rPr lang="zh-TW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自動洗車可能會錯過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的重點部位</a:t>
            </a:r>
            <a:endParaRPr lang="zh-TW" sz="2800" b="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用溫和安全的方式洗車，</a:t>
            </a:r>
            <a:r>
              <a:rPr lang="zh-TW" altLang="en-US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避免損傷</a:t>
            </a:r>
            <a:r>
              <a:rPr lang="zh-TW" altLang="en-US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zh-TW" altLang="en-US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烤漆</a:t>
            </a:r>
            <a:r>
              <a:rPr lang="zh-TW" sz="2800" b="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39997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1254" y="5161252"/>
            <a:ext cx="106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24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美安車寶™致力於提供優質的汽車與摩托車保養產品，幫助您保護您的愛車。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8D33771-8108-6A45-9D77-FF2024EF7DF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54" y="2075054"/>
            <a:ext cx="3160295" cy="2707893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1D262A4-2615-8349-B37B-A35E2D54B05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549" y="2075054"/>
            <a:ext cx="7490430" cy="2707892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B7A555-8420-41C7-B445-30612821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798" y="815741"/>
            <a:ext cx="3760404" cy="4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02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01CBCBC-67BC-D744-B789-89D688083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ACD9E2"/>
          </a:solidFill>
        </p:spPr>
      </p:pic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id="{4B6DBD87-542C-4546-930E-6389B1FE6E82}"/>
              </a:ext>
            </a:extLst>
          </p:cNvPr>
          <p:cNvSpPr/>
          <p:nvPr/>
        </p:nvSpPr>
        <p:spPr>
          <a:xfrm>
            <a:off x="274320" y="894741"/>
            <a:ext cx="5820361" cy="439925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a typeface="微軟正黑體" panose="020B0604030504040204" pitchFamily="34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8452F6-FDBD-FE42-B943-506F8FDCA3DD}"/>
              </a:ext>
            </a:extLst>
          </p:cNvPr>
          <p:cNvSpPr txBox="1"/>
          <p:nvPr/>
        </p:nvSpPr>
        <p:spPr>
          <a:xfrm>
            <a:off x="274320" y="882041"/>
            <a:ext cx="582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32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美安車寶™高效能汽車保養產品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C26417-3107-154A-8491-BC6F77E7DD90}"/>
              </a:ext>
            </a:extLst>
          </p:cNvPr>
          <p:cNvSpPr txBox="1"/>
          <p:nvPr/>
        </p:nvSpPr>
        <p:spPr>
          <a:xfrm>
            <a:off x="413005" y="1691483"/>
            <a:ext cx="5682336" cy="280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什麼是環境友善？</a:t>
            </a:r>
          </a:p>
          <a:p>
            <a:pPr marL="742950" lvl="1" indent="-285750">
              <a:lnSpc>
                <a:spcPct val="150000"/>
              </a:lnSpc>
              <a:buFont typeface=".AppleSystemUIFont"/>
              <a:buChar char="–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簡單來說：將對環境的危害降到最低程度</a:t>
            </a:r>
          </a:p>
          <a:p>
            <a:pPr marL="742950" lvl="1" indent="-285750">
              <a:lnSpc>
                <a:spcPct val="150000"/>
              </a:lnSpc>
              <a:buFont typeface=".AppleSystemUIFont"/>
              <a:buChar char="–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很多公司會視需要給其更寬泛的定義。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誰負責監管產品對環境友善的聲明？</a:t>
            </a:r>
          </a:p>
          <a:p>
            <a:pPr marL="742950" lvl="1" indent="-285750">
              <a:lnSpc>
                <a:spcPct val="150000"/>
              </a:lnSpc>
              <a:buFont typeface=".AppleSystemUIFont"/>
              <a:buChar char="–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公平交易委員會(FTC)根據廣告內容的真實性進行監管。</a:t>
            </a:r>
          </a:p>
        </p:txBody>
      </p:sp>
      <p:pic>
        <p:nvPicPr>
          <p:cNvPr id="21" name="Picture 2" descr="C:\Documents and Settings\tanyas\Desktop\ecoFriendlySeal_revised_r3.png">
            <a:extLst>
              <a:ext uri="{FF2B5EF4-FFF2-40B4-BE49-F238E27FC236}">
                <a16:creationId xmlns:a16="http://schemas.microsoft.com/office/drawing/2014/main" id="{4F148FBB-932D-7D46-BB29-66A24638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056" y="5143500"/>
            <a:ext cx="2135944" cy="160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6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01CBCBC-67BC-D744-B789-89D688083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ACD9E2"/>
          </a:solidFill>
        </p:spPr>
      </p:pic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id="{4B6DBD87-542C-4546-930E-6389B1FE6E82}"/>
              </a:ext>
            </a:extLst>
          </p:cNvPr>
          <p:cNvSpPr/>
          <p:nvPr/>
        </p:nvSpPr>
        <p:spPr>
          <a:xfrm>
            <a:off x="275639" y="744248"/>
            <a:ext cx="5820361" cy="392622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微軟正黑體" panose="020B0604030504040204" pitchFamily="34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8452F6-FDBD-FE42-B943-506F8FDCA3DD}"/>
              </a:ext>
            </a:extLst>
          </p:cNvPr>
          <p:cNvSpPr txBox="1"/>
          <p:nvPr/>
        </p:nvSpPr>
        <p:spPr>
          <a:xfrm>
            <a:off x="274320" y="882041"/>
            <a:ext cx="582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32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美安車寶™高效能汽車保養產品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C26417-3107-154A-8491-BC6F77E7DD90}"/>
              </a:ext>
            </a:extLst>
          </p:cNvPr>
          <p:cNvSpPr txBox="1"/>
          <p:nvPr/>
        </p:nvSpPr>
        <p:spPr>
          <a:xfrm>
            <a:off x="413664" y="2100902"/>
            <a:ext cx="5682336" cy="1882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美安公司如何定義對環境友善?</a:t>
            </a:r>
          </a:p>
          <a:p>
            <a:pPr marL="742950" lvl="1" indent="-285750">
              <a:lnSpc>
                <a:spcPct val="150000"/>
              </a:lnSpc>
              <a:buFont typeface=".AppleSystemUIFont"/>
              <a:buChar char="–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通常依據產品本身的性質 </a:t>
            </a:r>
          </a:p>
          <a:p>
            <a:pPr marL="742950" lvl="1" indent="-285750">
              <a:lnSpc>
                <a:spcPct val="150000"/>
              </a:lnSpc>
              <a:buFont typeface=".AppleSystemUIFont"/>
              <a:buChar char="–"/>
            </a:pPr>
            <a:r>
              <a:rPr lang="zh-TW" sz="2000" b="1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也有產品的總體影響（例如能否回收？是否有助於減少掩埋垃圾?）</a:t>
            </a:r>
          </a:p>
        </p:txBody>
      </p:sp>
      <p:pic>
        <p:nvPicPr>
          <p:cNvPr id="21" name="Picture 2" descr="C:\Documents and Settings\tanyas\Desktop\ecoFriendlySeal_revised_r3.png">
            <a:extLst>
              <a:ext uri="{FF2B5EF4-FFF2-40B4-BE49-F238E27FC236}">
                <a16:creationId xmlns:a16="http://schemas.microsoft.com/office/drawing/2014/main" id="{4F148FBB-932D-7D46-BB29-66A24638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6874" y="5208563"/>
            <a:ext cx="2097258" cy="157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303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842</Words>
  <Application>Microsoft Office PowerPoint</Application>
  <PresentationFormat>寬螢幕</PresentationFormat>
  <Paragraphs>70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.AppleSystemUIFont</vt:lpstr>
      <vt:lpstr>微軟正黑體</vt:lpstr>
      <vt:lpstr>新細明體</vt:lpstr>
      <vt:lpstr>Arial</vt:lpstr>
      <vt:lpstr>Calibri</vt:lpstr>
      <vt:lpstr>Calibri Light</vt:lpstr>
      <vt:lpstr>Symbol</vt:lpstr>
      <vt:lpstr>Times New Roman</vt:lpstr>
      <vt:lpstr>Тема Office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klausbarko@yahoo.com</dc:creator>
  <cp:lastModifiedBy>Shirley Lin</cp:lastModifiedBy>
  <cp:revision>159</cp:revision>
  <cp:lastPrinted>2018-03-22T13:01:22Z</cp:lastPrinted>
  <dcterms:created xsi:type="dcterms:W3CDTF">2017-02-13T09:19:54Z</dcterms:created>
  <dcterms:modified xsi:type="dcterms:W3CDTF">2019-06-12T03:37:59Z</dcterms:modified>
</cp:coreProperties>
</file>